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1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9" r:id="rId4"/>
    <p:sldId id="259" r:id="rId5"/>
    <p:sldId id="268" r:id="rId6"/>
    <p:sldId id="286" r:id="rId7"/>
    <p:sldId id="270" r:id="rId8"/>
    <p:sldId id="272" r:id="rId9"/>
    <p:sldId id="271" r:id="rId10"/>
    <p:sldId id="273" r:id="rId11"/>
    <p:sldId id="274" r:id="rId12"/>
    <p:sldId id="285" r:id="rId13"/>
    <p:sldId id="276" r:id="rId14"/>
    <p:sldId id="277" r:id="rId15"/>
    <p:sldId id="282" r:id="rId16"/>
    <p:sldId id="278" r:id="rId17"/>
    <p:sldId id="280" r:id="rId18"/>
    <p:sldId id="279" r:id="rId19"/>
    <p:sldId id="281" r:id="rId20"/>
    <p:sldId id="283" r:id="rId21"/>
    <p:sldId id="261" r:id="rId22"/>
    <p:sldId id="284" r:id="rId23"/>
    <p:sldId id="260" r:id="rId24"/>
    <p:sldId id="25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2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99FFB5-5EDC-3749-8A64-820CE722627B}" v="105" dt="2024-01-05T03:43:28.3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86" autoAdjust="0"/>
    <p:restoredTop sz="94660"/>
  </p:normalViewPr>
  <p:slideViewPr>
    <p:cSldViewPr snapToGrid="0" showGuides="1">
      <p:cViewPr>
        <p:scale>
          <a:sx n="240" d="100"/>
          <a:sy n="240" d="100"/>
        </p:scale>
        <p:origin x="-9816" y="-4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zihui" userId="1a812ca0-a34b-4aa6-952a-364c8fa3ca11" providerId="ADAL" clId="{0499FFB5-5EDC-3749-8A64-820CE722627B}"/>
    <pc:docChg chg="modSld">
      <pc:chgData name="caozihui" userId="1a812ca0-a34b-4aa6-952a-364c8fa3ca11" providerId="ADAL" clId="{0499FFB5-5EDC-3749-8A64-820CE722627B}" dt="2024-01-05T03:53:22.682" v="12" actId="20577"/>
      <pc:docMkLst>
        <pc:docMk/>
      </pc:docMkLst>
      <pc:sldChg chg="addSp delSp modSp mod">
        <pc:chgData name="caozihui" userId="1a812ca0-a34b-4aa6-952a-364c8fa3ca11" providerId="ADAL" clId="{0499FFB5-5EDC-3749-8A64-820CE722627B}" dt="2024-01-05T03:43:31.513" v="2"/>
        <pc:sldMkLst>
          <pc:docMk/>
          <pc:sldMk cId="3272322549" sldId="280"/>
        </pc:sldMkLst>
        <pc:spChg chg="add del mod">
          <ac:chgData name="caozihui" userId="1a812ca0-a34b-4aa6-952a-364c8fa3ca11" providerId="ADAL" clId="{0499FFB5-5EDC-3749-8A64-820CE722627B}" dt="2024-01-05T03:43:31.513" v="2"/>
          <ac:spMkLst>
            <pc:docMk/>
            <pc:sldMk cId="3272322549" sldId="280"/>
            <ac:spMk id="8" creationId="{A8085FBE-62E7-6EDD-26A8-D9D43B011E6D}"/>
          </ac:spMkLst>
        </pc:spChg>
      </pc:sldChg>
      <pc:sldChg chg="modSp mod">
        <pc:chgData name="caozihui" userId="1a812ca0-a34b-4aa6-952a-364c8fa3ca11" providerId="ADAL" clId="{0499FFB5-5EDC-3749-8A64-820CE722627B}" dt="2024-01-05T03:53:22.682" v="12" actId="20577"/>
        <pc:sldMkLst>
          <pc:docMk/>
          <pc:sldMk cId="736723841" sldId="281"/>
        </pc:sldMkLst>
        <pc:spChg chg="mod">
          <ac:chgData name="caozihui" userId="1a812ca0-a34b-4aa6-952a-364c8fa3ca11" providerId="ADAL" clId="{0499FFB5-5EDC-3749-8A64-820CE722627B}" dt="2024-01-05T03:53:22.682" v="12" actId="20577"/>
          <ac:spMkLst>
            <pc:docMk/>
            <pc:sldMk cId="736723841" sldId="281"/>
            <ac:spMk id="22" creationId="{A364921B-A727-72BD-D43F-639EBD3D390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BA578-C201-44E1-9CCF-CBFCBD81C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D0484D-405E-4DBD-BA96-DFE5EC3B4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387873-9167-48CB-BC68-E89A623BC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5/1/2024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1F78E5-F4F6-49F9-AA6F-3E1169132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295491-755B-44C8-A182-63B66EF8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57569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7D339-D707-433A-B968-074FE318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B12DB9-AC80-4A5C-B793-79B705E61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1741DD-D5F5-4CBE-A2BF-88C83DE7B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5/1/2024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B94EC6-71AB-4F3F-A721-CCCD9B1A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05A9BA-FAAA-49BA-90A9-E224683B4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35608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D700267-B605-4157-B20B-40BBB7B74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78DF51-DB4C-4372-8FDE-03E9CB8CF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A55B68-32B1-47D6-9504-39D7BAA94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5/1/2024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E98774-A846-4775-9492-34882F2AE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77D9AD-0D4D-412F-8E91-B6723ED2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24436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E86E6-24B9-42C0-A724-6C0F47F6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C670AB-6FAF-4D48-BBA7-E09EF676E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AD0F8C-0BAF-4F6D-BF74-D61D7A527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5/1/2024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0D7B1-76CD-4A59-AADE-7D1AC8F89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E2BDD7-B7C8-46C3-BE21-494E9707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4667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30EB9-240A-468D-82D0-1DD6B136C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225E28-68D6-4F8E-B9FC-3BBE22C04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640468-40A7-4808-8CA9-B298F03B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5/1/2024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319A1F-D48D-4433-880F-65EE12329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6A12AF-D448-4A9A-8CAD-8396CA270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23643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DC4D6-AF79-4CC5-818E-233E0780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F89AAD-8911-43B4-88EB-A3ED27F04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DED95B-9D7D-41BB-8267-4560C6646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302EFD-77A2-48D2-82EC-F0C843524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5/1/2024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972DB4-6292-42C8-AF5E-4B0766E6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6BF759-0BC0-4680-A75E-C9B899043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38845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7F786-8235-4C23-8AA5-8A373C59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8D6110-38BD-46ED-A13F-18BA26C94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965AA4-5D4A-4070-85D0-0675BF4CB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A713767-1A81-4611-A956-3FCEE64B0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E718FC-344C-4CC7-9C8B-02ABD6B45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A4B984F-7B00-4417-B6AB-3AEC84B46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5/1/2024</a:t>
            </a:fld>
            <a:endParaRPr lang="en-HK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43A7609-754C-4D13-86FC-D90FA492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3E7907-9201-4055-98E7-D83E4E72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78252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BF22C-BF6A-4712-9FA6-6D394A34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AEA36-5DE6-45B7-8297-10BADF3E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5/1/2024</a:t>
            </a:fld>
            <a:endParaRPr lang="en-HK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4880B7-27C4-43AC-8ED4-B106EF2FB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2732FF-00BC-4316-8E76-94F48AE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92462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E699B1-7FF0-4C6C-A56F-9C25C7390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5/1/2024</a:t>
            </a:fld>
            <a:endParaRPr lang="en-HK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579AD8-4AA9-43EE-AE9D-7E393458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433511-75E1-4490-99BB-998C0E5C0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1576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D324F-8DB9-46BA-BC33-99BCBD290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889D60-CCDE-4B53-BB02-CE859A53D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123F21-C1C7-4646-9D8A-B946ECD8F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02C645-B04A-4B8F-99D2-7C141988F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5/1/2024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7EDFEF-A175-46DC-8551-41ADECEFF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EBF448-10BF-471D-8701-6C0D40E26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2748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49D34A-D8A8-41D6-9E49-C19985C37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D6AF32-E484-4945-A0C5-0FB42E32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4EE127-D055-4FD5-A3C0-B580AC001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58A864-E669-4281-8003-877718F4E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5/1/2024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BCAF0C-99C4-4CC8-A38F-E546A9B43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8ECC5B-C067-4E5B-BD29-963A07BFC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9615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0B3F8FE-B562-40D6-A7EB-E930DC81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05D7F9-32FB-4FE4-81FC-7821BF273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1BF6C2-4CCF-47A7-BC5A-3AFE65D9A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A2EF7-7F0C-4E84-B18C-B3F19A6758E7}" type="datetimeFigureOut">
              <a:rPr lang="en-HK" smtClean="0"/>
              <a:t>5/1/2024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EF03B7-BF15-4069-AE64-17A82B94E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B921DD-8807-4D1C-959A-2CB0177F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01697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3.png"/><Relationship Id="rId5" Type="http://schemas.openxmlformats.org/officeDocument/2006/relationships/image" Target="../media/image4.sv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7.png"/><Relationship Id="rId5" Type="http://schemas.openxmlformats.org/officeDocument/2006/relationships/image" Target="../media/image4.sv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41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5.png"/><Relationship Id="rId5" Type="http://schemas.openxmlformats.org/officeDocument/2006/relationships/image" Target="../media/image4.svg"/><Relationship Id="rId10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9.jpg"/><Relationship Id="rId5" Type="http://schemas.openxmlformats.org/officeDocument/2006/relationships/image" Target="../media/image4.svg"/><Relationship Id="rId10" Type="http://schemas.openxmlformats.org/officeDocument/2006/relationships/image" Target="../media/image48.jpg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53.jpg"/><Relationship Id="rId5" Type="http://schemas.openxmlformats.org/officeDocument/2006/relationships/image" Target="../media/image4.svg"/><Relationship Id="rId10" Type="http://schemas.openxmlformats.org/officeDocument/2006/relationships/image" Target="../media/image52.jpg"/><Relationship Id="rId4" Type="http://schemas.openxmlformats.org/officeDocument/2006/relationships/image" Target="../media/image3.png"/><Relationship Id="rId9" Type="http://schemas.openxmlformats.org/officeDocument/2006/relationships/image" Target="../media/image5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6.sv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8.png"/><Relationship Id="rId5" Type="http://schemas.openxmlformats.org/officeDocument/2006/relationships/image" Target="../media/image6.svg"/><Relationship Id="rId10" Type="http://schemas.openxmlformats.org/officeDocument/2006/relationships/image" Target="../media/image8.sv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4.png"/><Relationship Id="rId5" Type="http://schemas.openxmlformats.org/officeDocument/2006/relationships/image" Target="../media/image4.sv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2409ED88-2CA5-41A4-8701-762ACFEE5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5210" y="5852160"/>
            <a:ext cx="3943350" cy="525780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A70AE1BF-E01E-40B3-82FE-EBDAE98EF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2860" y="5021580"/>
            <a:ext cx="12242800" cy="1836420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9786F39B-3422-4B47-882D-76178895E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4500" y="5797549"/>
            <a:ext cx="4217198" cy="562293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26D176A5-483B-42B4-B7CB-15332828A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601">
            <a:off x="-237084" y="-1104128"/>
            <a:ext cx="13275768" cy="3057106"/>
          </a:xfrm>
          <a:prstGeom prst="rect">
            <a:avLst/>
          </a:prstGeom>
        </p:spPr>
      </p:pic>
      <p:sp>
        <p:nvSpPr>
          <p:cNvPr id="28" name="标题 1">
            <a:extLst>
              <a:ext uri="{FF2B5EF4-FFF2-40B4-BE49-F238E27FC236}">
                <a16:creationId xmlns:a16="http://schemas.microsoft.com/office/drawing/2014/main" id="{D8C0095A-FB59-40F4-9812-D28C3424933B}"/>
              </a:ext>
            </a:extLst>
          </p:cNvPr>
          <p:cNvSpPr txBox="1">
            <a:spLocks/>
          </p:cNvSpPr>
          <p:nvPr/>
        </p:nvSpPr>
        <p:spPr>
          <a:xfrm>
            <a:off x="3851910" y="415607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HK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EFA95B-673E-9935-C2C3-B276A90A98FF}"/>
              </a:ext>
            </a:extLst>
          </p:cNvPr>
          <p:cNvSpPr txBox="1"/>
          <p:nvPr/>
        </p:nvSpPr>
        <p:spPr>
          <a:xfrm>
            <a:off x="1613082" y="2689265"/>
            <a:ext cx="109546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800" b="1" dirty="0">
                <a:solidFill>
                  <a:srgbClr val="034246"/>
                </a:solidFill>
                <a:latin typeface="+mn-ea"/>
              </a:rPr>
              <a:t>Project: Communication System</a:t>
            </a:r>
            <a:endParaRPr lang="zh-CN" altLang="en-US" sz="4800" b="1" dirty="0">
              <a:solidFill>
                <a:srgbClr val="034246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95342F-1383-29C2-358E-9A373D431FF5}"/>
              </a:ext>
            </a:extLst>
          </p:cNvPr>
          <p:cNvSpPr txBox="1"/>
          <p:nvPr/>
        </p:nvSpPr>
        <p:spPr>
          <a:xfrm>
            <a:off x="4615466" y="3722584"/>
            <a:ext cx="2961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>
                <a:latin typeface="+mn-ea"/>
              </a:rPr>
              <a:t>蔡浩宇 曹子惠 李璐 李帅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31D263-3603-AE76-A9C2-486A23A4DBFC}"/>
              </a:ext>
            </a:extLst>
          </p:cNvPr>
          <p:cNvSpPr txBox="1"/>
          <p:nvPr/>
        </p:nvSpPr>
        <p:spPr>
          <a:xfrm>
            <a:off x="1996157" y="1701551"/>
            <a:ext cx="8809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800" b="1" dirty="0">
                <a:latin typeface="+mn-ea"/>
              </a:rPr>
              <a:t>Microwave Engineering (Lab)</a:t>
            </a:r>
            <a:endParaRPr lang="zh-CN" altLang="en-US" sz="4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640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97" y="103823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硬件设计</a:t>
            </a:r>
            <a:endParaRPr lang="en-HK" b="1" dirty="0">
              <a:latin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BEF06-6C5E-4D6D-BAB5-E29349859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1" y="13960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1.45GHz</a:t>
            </a:r>
            <a:r>
              <a:rPr lang="zh-CN" altLang="en-US" dirty="0"/>
              <a:t>分支线耦合器仿真结果</a:t>
            </a:r>
            <a:endParaRPr lang="en-HK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2E7DF1-F9DB-301D-B4E5-E014297BDB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7" y="1771212"/>
            <a:ext cx="4379419" cy="216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2CE5E8-4630-22BF-AD11-5AFF960641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86" y="3941133"/>
            <a:ext cx="4227379" cy="2755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B4AF13-5281-B365-9344-8560ADC9A9E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084" y="1824800"/>
            <a:ext cx="7341953" cy="381385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AFD1F06-A73F-5AA6-49F3-CE8808B8F6AB}"/>
              </a:ext>
            </a:extLst>
          </p:cNvPr>
          <p:cNvSpPr txBox="1"/>
          <p:nvPr/>
        </p:nvSpPr>
        <p:spPr>
          <a:xfrm>
            <a:off x="6240849" y="5578246"/>
            <a:ext cx="429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S11&lt;-15dB, S21&gt;-4dB, S31&gt;-4dB, S41&lt;-20dB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6028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97" y="103823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硬件设计</a:t>
            </a:r>
            <a:endParaRPr lang="en-HK" b="1" dirty="0">
              <a:latin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BEF06-6C5E-4D6D-BAB5-E29349859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1" y="13960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2.4GHz</a:t>
            </a:r>
            <a:r>
              <a:rPr lang="zh-CN" altLang="en-US" dirty="0"/>
              <a:t>微带天线仿真结果</a:t>
            </a:r>
            <a:endParaRPr lang="en-HK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AFD1F06-A73F-5AA6-49F3-CE8808B8F6AB}"/>
              </a:ext>
            </a:extLst>
          </p:cNvPr>
          <p:cNvSpPr txBox="1"/>
          <p:nvPr/>
        </p:nvSpPr>
        <p:spPr>
          <a:xfrm>
            <a:off x="8395181" y="5314226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S11&lt;-10dB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41631B8-94B9-E400-493F-9D676EDD3A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94" y="2009310"/>
            <a:ext cx="5761137" cy="310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8CF723-6DBB-6A4A-84EB-614F261D2A3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767" y="2008011"/>
            <a:ext cx="6210181" cy="3306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45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97" y="103823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硬件设计</a:t>
            </a:r>
            <a:endParaRPr lang="en-HK" b="1" dirty="0">
              <a:latin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BEF06-6C5E-4D6D-BAB5-E29349859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1" y="13960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）版图</a:t>
            </a:r>
            <a:endParaRPr lang="en-HK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CFCEE88-6A4B-F62A-D3AF-0C3E48D8A1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0" y="1945043"/>
            <a:ext cx="3124053" cy="27018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445D558-9B3C-058A-FE1D-8C2068D437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83" y="2031026"/>
            <a:ext cx="3297788" cy="27018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6672F48-B046-CB31-DC9C-9E12CC082C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171" y="2066015"/>
            <a:ext cx="2558323" cy="25809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0589E4-E7F3-55E4-C65B-E17BFC59D4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494" y="2031026"/>
            <a:ext cx="3022694" cy="261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28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97" y="103823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+mj-ea"/>
              </a:rPr>
              <a:t>VNA</a:t>
            </a:r>
            <a:r>
              <a:rPr lang="zh-CN" altLang="en-US" b="1" dirty="0">
                <a:latin typeface="+mj-ea"/>
              </a:rPr>
              <a:t>测试所制作</a:t>
            </a:r>
            <a:r>
              <a:rPr lang="en-US" altLang="zh-CN" b="1" dirty="0">
                <a:latin typeface="+mj-ea"/>
              </a:rPr>
              <a:t>PCB</a:t>
            </a:r>
            <a:endParaRPr lang="en-HK" b="1" dirty="0">
              <a:latin typeface="+mj-ea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8B8369A-CA6B-7D86-B3BA-F2A0E8C91C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636" y="2032847"/>
            <a:ext cx="2668995" cy="35568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782B982-1296-B216-0469-7D37A8B360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364" y="2032848"/>
            <a:ext cx="2668995" cy="355680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5ACEDDC-9630-E01D-04A8-5064B7C8DE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32847"/>
            <a:ext cx="2668995" cy="355680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C93EA9C-C982-42D2-E378-1389DED2E2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3" y="2032848"/>
            <a:ext cx="2668995" cy="355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36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97" y="103823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+mj-ea"/>
              </a:rPr>
              <a:t>VNA</a:t>
            </a:r>
            <a:r>
              <a:rPr lang="zh-CN" altLang="en-US" b="1" dirty="0">
                <a:latin typeface="+mj-ea"/>
              </a:rPr>
              <a:t>测试所制作</a:t>
            </a:r>
            <a:r>
              <a:rPr lang="en-US" altLang="zh-CN" b="1" dirty="0">
                <a:latin typeface="+mj-ea"/>
              </a:rPr>
              <a:t>PCB</a:t>
            </a:r>
            <a:endParaRPr lang="en-HK" b="1" dirty="0">
              <a:latin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BEF06-6C5E-4D6D-BAB5-E29349859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1" y="13960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）校准结果</a:t>
            </a:r>
            <a:endParaRPr lang="en-HK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55BD79-E951-801D-259D-7F421F997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31" y="1899615"/>
            <a:ext cx="5968769" cy="37069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CEFF7C-B0F4-5644-88C3-04816357A4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059" y="1877674"/>
            <a:ext cx="5802137" cy="37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81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97" y="103823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+mj-ea"/>
              </a:rPr>
              <a:t>VNA</a:t>
            </a:r>
            <a:r>
              <a:rPr lang="zh-CN" altLang="en-US" b="1" dirty="0">
                <a:latin typeface="+mj-ea"/>
              </a:rPr>
              <a:t>测试所制作</a:t>
            </a:r>
            <a:r>
              <a:rPr lang="en-US" altLang="zh-CN" b="1" dirty="0">
                <a:latin typeface="+mj-ea"/>
              </a:rPr>
              <a:t>PCB</a:t>
            </a:r>
            <a:endParaRPr lang="en-HK" b="1" dirty="0">
              <a:latin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BEF06-6C5E-4D6D-BAB5-E29349859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1" y="13960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）测试器件结果</a:t>
            </a:r>
            <a:endParaRPr lang="en-US" altLang="zh-CN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459103-27AB-7247-3926-4F44A43CFB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73" y="2449737"/>
            <a:ext cx="11638854" cy="224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03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97" y="103823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+mj-ea"/>
              </a:rPr>
              <a:t>VNA</a:t>
            </a:r>
            <a:r>
              <a:rPr lang="zh-CN" altLang="en-US" b="1" dirty="0">
                <a:latin typeface="+mj-ea"/>
              </a:rPr>
              <a:t>测试所制作</a:t>
            </a:r>
            <a:r>
              <a:rPr lang="en-US" altLang="zh-CN" b="1" dirty="0">
                <a:latin typeface="+mj-ea"/>
              </a:rPr>
              <a:t>PCB</a:t>
            </a:r>
            <a:endParaRPr lang="en-HK" b="1" dirty="0">
              <a:latin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BEF06-6C5E-4D6D-BAB5-E29349859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1" y="13960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）测试器件结果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400" dirty="0"/>
              <a:t>a. 2.4GHz</a:t>
            </a:r>
            <a:r>
              <a:rPr lang="zh-CN" altLang="en-US" sz="2400" dirty="0"/>
              <a:t>微带天线</a:t>
            </a:r>
            <a:endParaRPr lang="en-HK" sz="2400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8DE972-97DC-3AA1-9E5C-986E04C5E9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38" y="2694060"/>
            <a:ext cx="1346200" cy="2501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C2DA875-D0FA-81F3-B747-CB0046EA16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669" y="1916937"/>
            <a:ext cx="7772400" cy="436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72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97" y="103823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+mj-ea"/>
              </a:rPr>
              <a:t>VNA</a:t>
            </a:r>
            <a:r>
              <a:rPr lang="zh-CN" altLang="en-US" b="1" dirty="0">
                <a:latin typeface="+mj-ea"/>
              </a:rPr>
              <a:t>测试所制作</a:t>
            </a:r>
            <a:r>
              <a:rPr lang="en-US" altLang="zh-CN" b="1" dirty="0">
                <a:latin typeface="+mj-ea"/>
              </a:rPr>
              <a:t>PCB</a:t>
            </a:r>
            <a:endParaRPr lang="en-HK" b="1" dirty="0">
              <a:latin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BEF06-6C5E-4D6D-BAB5-E29349859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1" y="13960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）测试器件结果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400" dirty="0"/>
              <a:t>b. 2.4GHz</a:t>
            </a:r>
            <a:r>
              <a:rPr lang="zh-CN" altLang="en-US" sz="2400" dirty="0"/>
              <a:t>威尔金森功分器</a:t>
            </a:r>
            <a:endParaRPr lang="en-HK" sz="2400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ED16DC-298F-D680-50A9-CC8B7CF532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69" y="2638256"/>
            <a:ext cx="1371600" cy="2501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9E4AE38-A2AA-95BA-1369-6902D9BEA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07" y="2336550"/>
            <a:ext cx="3827843" cy="21499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D6E9953-8B11-2358-8105-7FBE9884E9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07" y="4602460"/>
            <a:ext cx="3827845" cy="21499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76415B3-2E45-EFE6-6444-1688B635F9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593" y="2370471"/>
            <a:ext cx="4075473" cy="228903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20D6670-E091-56AF-A504-E81A129EDF48}"/>
              </a:ext>
            </a:extLst>
          </p:cNvPr>
          <p:cNvSpPr txBox="1"/>
          <p:nvPr/>
        </p:nvSpPr>
        <p:spPr>
          <a:xfrm>
            <a:off x="6539450" y="4810049"/>
            <a:ext cx="6820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S11=-20.84dB, S22=-17.74dB, S21=-3.688dB, S32=-22.64dB</a:t>
            </a:r>
          </a:p>
          <a:p>
            <a:r>
              <a:rPr kumimoji="1" lang="en-US" altLang="zh-CN" dirty="0"/>
              <a:t>|S21-S31|=0.11dB&lt;0.2dB, phase(S21-S31)=0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1A63C6-F3C9-545B-9C23-64DAFAD6A8DE}"/>
              </a:ext>
            </a:extLst>
          </p:cNvPr>
          <p:cNvSpPr txBox="1"/>
          <p:nvPr/>
        </p:nvSpPr>
        <p:spPr>
          <a:xfrm>
            <a:off x="4171136" y="2721611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  <a:ea typeface="+mj-ea"/>
              </a:rPr>
              <a:t>S21</a:t>
            </a:r>
            <a:endParaRPr kumimoji="1" lang="zh-CN" altLang="en-US" sz="9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7139D97-D786-7715-1ABE-A79EE7AB63DF}"/>
              </a:ext>
            </a:extLst>
          </p:cNvPr>
          <p:cNvSpPr txBox="1"/>
          <p:nvPr/>
        </p:nvSpPr>
        <p:spPr>
          <a:xfrm>
            <a:off x="4318280" y="3198168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  <a:ea typeface="+mj-ea"/>
              </a:rPr>
              <a:t>S11</a:t>
            </a:r>
            <a:endParaRPr kumimoji="1" lang="zh-CN" altLang="en-US" sz="9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14849F7-FB5F-E09C-73D2-2DE1FDE5381A}"/>
              </a:ext>
            </a:extLst>
          </p:cNvPr>
          <p:cNvSpPr txBox="1"/>
          <p:nvPr/>
        </p:nvSpPr>
        <p:spPr>
          <a:xfrm>
            <a:off x="4272546" y="5514460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  <a:ea typeface="+mj-ea"/>
              </a:rPr>
              <a:t>S11</a:t>
            </a:r>
            <a:endParaRPr kumimoji="1" lang="zh-CN" altLang="en-US" sz="9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0D1E21C-EB55-13D0-C79F-468D91F58757}"/>
              </a:ext>
            </a:extLst>
          </p:cNvPr>
          <p:cNvSpPr txBox="1"/>
          <p:nvPr/>
        </p:nvSpPr>
        <p:spPr>
          <a:xfrm>
            <a:off x="4347626" y="4984116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  <a:ea typeface="+mj-ea"/>
              </a:rPr>
              <a:t>S31</a:t>
            </a:r>
            <a:endParaRPr kumimoji="1" lang="zh-CN" altLang="en-US" sz="9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797A8BC-92C9-E3BC-0393-D5C9BF613C1B}"/>
              </a:ext>
            </a:extLst>
          </p:cNvPr>
          <p:cNvSpPr txBox="1"/>
          <p:nvPr/>
        </p:nvSpPr>
        <p:spPr>
          <a:xfrm>
            <a:off x="7998979" y="2837027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  <a:ea typeface="+mj-ea"/>
              </a:rPr>
              <a:t>S22</a:t>
            </a:r>
            <a:endParaRPr kumimoji="1" lang="zh-CN" altLang="en-US" sz="9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714A283-7D75-2FED-6D1F-C893222AD5B2}"/>
              </a:ext>
            </a:extLst>
          </p:cNvPr>
          <p:cNvSpPr txBox="1"/>
          <p:nvPr/>
        </p:nvSpPr>
        <p:spPr>
          <a:xfrm>
            <a:off x="8333517" y="3221783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  <a:ea typeface="+mj-ea"/>
              </a:rPr>
              <a:t>S32</a:t>
            </a:r>
            <a:endParaRPr kumimoji="1" lang="zh-CN" altLang="en-US" sz="900" dirty="0">
              <a:solidFill>
                <a:schemeClr val="bg1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72322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97" y="103823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+mj-ea"/>
              </a:rPr>
              <a:t>VNA</a:t>
            </a:r>
            <a:r>
              <a:rPr lang="zh-CN" altLang="en-US" b="1" dirty="0">
                <a:latin typeface="+mj-ea"/>
              </a:rPr>
              <a:t>测试所制作</a:t>
            </a:r>
            <a:r>
              <a:rPr lang="en-US" altLang="zh-CN" b="1" dirty="0">
                <a:latin typeface="+mj-ea"/>
              </a:rPr>
              <a:t>PCB</a:t>
            </a:r>
            <a:endParaRPr lang="en-HK" b="1" dirty="0">
              <a:latin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BEF06-6C5E-4D6D-BAB5-E29349859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1" y="13960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）测试器件结果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400" dirty="0"/>
              <a:t>c. 1.45GHz</a:t>
            </a:r>
            <a:r>
              <a:rPr lang="zh-CN" altLang="en-US" sz="2400" dirty="0"/>
              <a:t>分支线耦合器</a:t>
            </a:r>
            <a:endParaRPr lang="en-HK" sz="2400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DAA09C-8D7D-7D84-7D72-CFDE9A0512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64" y="2840632"/>
            <a:ext cx="1460500" cy="2514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B8FAAC4-D3E0-52CE-05A2-7EA0F4E130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420" y="2340630"/>
            <a:ext cx="3842429" cy="20614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AF8695F-95FA-8BD6-2871-B36400DDEB2C}"/>
              </a:ext>
            </a:extLst>
          </p:cNvPr>
          <p:cNvSpPr txBox="1"/>
          <p:nvPr/>
        </p:nvSpPr>
        <p:spPr>
          <a:xfrm>
            <a:off x="3941889" y="3104290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</a:rPr>
              <a:t>S11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30A0D7B-E57D-086F-B932-F290E39750CF}"/>
              </a:ext>
            </a:extLst>
          </p:cNvPr>
          <p:cNvSpPr txBox="1"/>
          <p:nvPr/>
        </p:nvSpPr>
        <p:spPr>
          <a:xfrm>
            <a:off x="4317031" y="2574875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</a:rPr>
              <a:t>S21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D6D8C0-0A69-91B7-D5BA-BE3086BE00D7}"/>
              </a:ext>
            </a:extLst>
          </p:cNvPr>
          <p:cNvSpPr txBox="1"/>
          <p:nvPr/>
        </p:nvSpPr>
        <p:spPr>
          <a:xfrm>
            <a:off x="3964049" y="5435516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</a:rPr>
              <a:t>S11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5F6395C-1F13-484B-6F7B-513568B61B49}"/>
              </a:ext>
            </a:extLst>
          </p:cNvPr>
          <p:cNvSpPr txBox="1"/>
          <p:nvPr/>
        </p:nvSpPr>
        <p:spPr>
          <a:xfrm>
            <a:off x="4201461" y="5050305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</a:rPr>
              <a:t>S31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E9A1CE-8A42-31A7-7E90-AD6CF229420E}"/>
              </a:ext>
            </a:extLst>
          </p:cNvPr>
          <p:cNvSpPr txBox="1"/>
          <p:nvPr/>
        </p:nvSpPr>
        <p:spPr>
          <a:xfrm>
            <a:off x="8392075" y="2606195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</a:rPr>
              <a:t>S11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5E9DF98-234E-1536-2E18-71794E3FB5DE}"/>
              </a:ext>
            </a:extLst>
          </p:cNvPr>
          <p:cNvSpPr txBox="1"/>
          <p:nvPr/>
        </p:nvSpPr>
        <p:spPr>
          <a:xfrm>
            <a:off x="8806927" y="3067667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</a:rPr>
              <a:t>S41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07C8ED6-D448-D7FA-5BFC-58B7390DD804}"/>
              </a:ext>
            </a:extLst>
          </p:cNvPr>
          <p:cNvSpPr txBox="1"/>
          <p:nvPr/>
        </p:nvSpPr>
        <p:spPr>
          <a:xfrm>
            <a:off x="6878437" y="4445391"/>
            <a:ext cx="5461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S11=-20.58dB, S21=-3.891dB, S31=-3.951dB,</a:t>
            </a:r>
            <a:r>
              <a:rPr kumimoji="1" lang="zh-CN" altLang="en-US" dirty="0"/>
              <a:t> </a:t>
            </a:r>
            <a:r>
              <a:rPr kumimoji="1" lang="en-US" altLang="zh-CN" dirty="0"/>
              <a:t>S41=-56dB</a:t>
            </a:r>
          </a:p>
          <a:p>
            <a:r>
              <a:rPr kumimoji="1" lang="en-US" altLang="zh-CN" dirty="0"/>
              <a:t>|S21-S31|=0.06dB&lt;1dB, phase(S21-S31)=87.2</a:t>
            </a:r>
            <a:endParaRPr kumimoji="1"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5C62474-D04A-D399-5C39-9B0A5911C3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075" y="2318869"/>
            <a:ext cx="3414812" cy="220979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357C1C4-ED39-2840-90C4-25FE61F07D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25" y="4535253"/>
            <a:ext cx="3414812" cy="2209791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4B6011A-CBC3-6417-EEFD-25A0401D4167}"/>
              </a:ext>
            </a:extLst>
          </p:cNvPr>
          <p:cNvSpPr txBox="1"/>
          <p:nvPr/>
        </p:nvSpPr>
        <p:spPr>
          <a:xfrm>
            <a:off x="4525409" y="3423764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</a:rPr>
              <a:t>S11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947C08A-E751-4172-AE4B-89CF349F86FB}"/>
              </a:ext>
            </a:extLst>
          </p:cNvPr>
          <p:cNvSpPr txBox="1"/>
          <p:nvPr/>
        </p:nvSpPr>
        <p:spPr>
          <a:xfrm>
            <a:off x="4673011" y="2610303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</a:rPr>
              <a:t>S21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F6423A0-C5FE-4F1E-6D44-EEB3B5CB1E9D}"/>
              </a:ext>
            </a:extLst>
          </p:cNvPr>
          <p:cNvSpPr txBox="1"/>
          <p:nvPr/>
        </p:nvSpPr>
        <p:spPr>
          <a:xfrm>
            <a:off x="4348918" y="5387755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</a:rPr>
              <a:t>S11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B5D107F-2A46-C8D9-4162-952456ECB3E0}"/>
              </a:ext>
            </a:extLst>
          </p:cNvPr>
          <p:cNvSpPr txBox="1"/>
          <p:nvPr/>
        </p:nvSpPr>
        <p:spPr>
          <a:xfrm>
            <a:off x="4673011" y="4784665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</a:rPr>
              <a:t>S31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8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97" y="103823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+mj-ea"/>
              </a:rPr>
              <a:t>VNA</a:t>
            </a:r>
            <a:r>
              <a:rPr lang="zh-CN" altLang="en-US" b="1" dirty="0">
                <a:latin typeface="+mj-ea"/>
              </a:rPr>
              <a:t>测试所制作</a:t>
            </a:r>
            <a:r>
              <a:rPr lang="en-US" altLang="zh-CN" b="1" dirty="0">
                <a:latin typeface="+mj-ea"/>
              </a:rPr>
              <a:t>PCB</a:t>
            </a:r>
            <a:endParaRPr lang="en-HK" b="1" dirty="0">
              <a:latin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BEF06-6C5E-4D6D-BAB5-E29349859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1" y="13960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）测试器件结果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400" dirty="0"/>
              <a:t>d. 950MHz</a:t>
            </a:r>
            <a:r>
              <a:rPr lang="zh-CN" altLang="en-US" sz="2400" dirty="0"/>
              <a:t>威尔金森功分器</a:t>
            </a:r>
            <a:endParaRPr lang="en-HK" sz="2400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1D2CBB-078E-888D-4AFC-9D0BC6E623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68" y="2519026"/>
            <a:ext cx="1371600" cy="25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00DA067-8B32-8460-EE26-711E2BE95A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989" y="2316573"/>
            <a:ext cx="4259079" cy="228607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ED2ABB2-FD22-4DFA-2C94-F007D0D5B6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997" y="2316573"/>
            <a:ext cx="4036923" cy="216682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1065E12-9D05-8E34-EF87-E711C01D80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18" y="4594144"/>
            <a:ext cx="4024266" cy="216003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364921B-A727-72BD-D43F-639EBD3D390B}"/>
              </a:ext>
            </a:extLst>
          </p:cNvPr>
          <p:cNvSpPr txBox="1"/>
          <p:nvPr/>
        </p:nvSpPr>
        <p:spPr>
          <a:xfrm>
            <a:off x="6928246" y="4732527"/>
            <a:ext cx="6820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S11=-50dB, S22=-19.75dB, S21=-3.772dB, S32=-28.51dB</a:t>
            </a:r>
          </a:p>
          <a:p>
            <a:r>
              <a:rPr kumimoji="1" lang="en-US" altLang="zh-CN" dirty="0"/>
              <a:t>|S21-S31|=0.179dB&lt;0.2dB</a:t>
            </a:r>
            <a:r>
              <a:rPr kumimoji="1" lang="en-US" altLang="zh-CN"/>
              <a:t>, angle(</a:t>
            </a:r>
            <a:r>
              <a:rPr kumimoji="1" lang="en-US" altLang="zh-CN" dirty="0"/>
              <a:t>S21-S31)=0.9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1749907-9D36-86DC-7FD2-4D6363E8E810}"/>
              </a:ext>
            </a:extLst>
          </p:cNvPr>
          <p:cNvSpPr txBox="1"/>
          <p:nvPr/>
        </p:nvSpPr>
        <p:spPr>
          <a:xfrm>
            <a:off x="4820160" y="3313584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</a:rPr>
              <a:t>S11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FAF0A71-3D05-B8F5-5A2D-5E2367F4E6CC}"/>
              </a:ext>
            </a:extLst>
          </p:cNvPr>
          <p:cNvSpPr txBox="1"/>
          <p:nvPr/>
        </p:nvSpPr>
        <p:spPr>
          <a:xfrm>
            <a:off x="5192743" y="2606195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</a:rPr>
              <a:t>S21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E1AFE26-7A67-44A3-6294-3811F5BD1845}"/>
              </a:ext>
            </a:extLst>
          </p:cNvPr>
          <p:cNvSpPr txBox="1"/>
          <p:nvPr/>
        </p:nvSpPr>
        <p:spPr>
          <a:xfrm>
            <a:off x="4366109" y="5213251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</a:rPr>
              <a:t>S11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25C9C8B-6AA0-C52A-839D-0B09DEB9B451}"/>
              </a:ext>
            </a:extLst>
          </p:cNvPr>
          <p:cNvSpPr txBox="1"/>
          <p:nvPr/>
        </p:nvSpPr>
        <p:spPr>
          <a:xfrm>
            <a:off x="5381420" y="4853073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</a:rPr>
              <a:t>S31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D9B91DF-302E-B3DF-F1E8-BFD960CB2E77}"/>
              </a:ext>
            </a:extLst>
          </p:cNvPr>
          <p:cNvSpPr txBox="1"/>
          <p:nvPr/>
        </p:nvSpPr>
        <p:spPr>
          <a:xfrm>
            <a:off x="8816021" y="3008292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</a:rPr>
              <a:t>S22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3D08664-E6DB-C7A1-56F0-13FD604196D3}"/>
              </a:ext>
            </a:extLst>
          </p:cNvPr>
          <p:cNvSpPr txBox="1"/>
          <p:nvPr/>
        </p:nvSpPr>
        <p:spPr>
          <a:xfrm>
            <a:off x="8911546" y="3399986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</a:rPr>
              <a:t>S32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723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BEF06-6C5E-4D6D-BAB5-E29349859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HK" sz="3200" dirty="0" err="1">
                <a:latin typeface="+mn-ea"/>
              </a:rPr>
              <a:t>原理介绍</a:t>
            </a:r>
            <a:endParaRPr lang="en-HK" sz="3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HK" sz="3200" dirty="0" err="1">
                <a:latin typeface="+mn-ea"/>
              </a:rPr>
              <a:t>硬件设计</a:t>
            </a:r>
            <a:endParaRPr lang="en-HK" sz="3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HK" sz="3200" dirty="0" err="1">
                <a:latin typeface="+mn-ea"/>
              </a:rPr>
              <a:t>VNA测试所制作PCB</a:t>
            </a:r>
            <a:endParaRPr lang="en-HK" sz="3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HK" sz="3200" dirty="0" err="1">
                <a:latin typeface="+mn-ea"/>
              </a:rPr>
              <a:t>搭建通信系统并测试验证</a:t>
            </a:r>
            <a:endParaRPr lang="en-HK" sz="3200" dirty="0">
              <a:latin typeface="+mn-ea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64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97" y="103823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搭建通信系统并测试验证</a:t>
            </a:r>
            <a:endParaRPr lang="en-HK" b="1" dirty="0">
              <a:latin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BEF06-6C5E-4D6D-BAB5-E29349859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1" y="13960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原理 </a:t>
            </a:r>
            <a:r>
              <a:rPr lang="en-US" altLang="zh-CN" dirty="0"/>
              <a:t>—&gt;  </a:t>
            </a:r>
            <a:r>
              <a:rPr lang="zh-CN" altLang="en-US" dirty="0"/>
              <a:t>硬件连接</a:t>
            </a:r>
            <a:endParaRPr lang="en-HK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B356EE7-0F30-006B-AC9D-D603B40DEA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5" y="1932515"/>
            <a:ext cx="5479350" cy="40313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A9D90B0-7557-B8F0-B472-00097D9909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297" y="1308894"/>
            <a:ext cx="3829347" cy="5103134"/>
          </a:xfrm>
          <a:prstGeom prst="rect">
            <a:avLst/>
          </a:prstGeom>
        </p:spPr>
      </p:pic>
      <p:sp>
        <p:nvSpPr>
          <p:cNvPr id="15" name="右箭头 14">
            <a:extLst>
              <a:ext uri="{FF2B5EF4-FFF2-40B4-BE49-F238E27FC236}">
                <a16:creationId xmlns:a16="http://schemas.microsoft.com/office/drawing/2014/main" id="{A15F4DB1-AFED-BC10-7C4E-F95FE5C0C347}"/>
              </a:ext>
            </a:extLst>
          </p:cNvPr>
          <p:cNvSpPr/>
          <p:nvPr/>
        </p:nvSpPr>
        <p:spPr>
          <a:xfrm>
            <a:off x="6157715" y="3582493"/>
            <a:ext cx="978408" cy="484632"/>
          </a:xfrm>
          <a:prstGeom prst="rightArrow">
            <a:avLst/>
          </a:prstGeom>
          <a:solidFill>
            <a:srgbClr val="034246"/>
          </a:solidFill>
          <a:ln>
            <a:solidFill>
              <a:srgbClr val="0342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2546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9E14A0B-D176-F88C-D11F-51B747AF8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9" y="1877675"/>
            <a:ext cx="8100342" cy="4351338"/>
          </a:xfr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16AD544-43DF-93AF-E88A-45667BBADCFF}"/>
              </a:ext>
            </a:extLst>
          </p:cNvPr>
          <p:cNvSpPr txBox="1"/>
          <p:nvPr/>
        </p:nvSpPr>
        <p:spPr>
          <a:xfrm>
            <a:off x="8820291" y="2919710"/>
            <a:ext cx="32497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通过调参，将本振频率定为</a:t>
            </a:r>
            <a:r>
              <a:rPr kumimoji="1" lang="en-US" altLang="zh-CN" sz="2400" dirty="0"/>
              <a:t>1.3GHz</a:t>
            </a:r>
            <a:r>
              <a:rPr kumimoji="1" lang="zh-CN" altLang="en-US" sz="2400" dirty="0"/>
              <a:t>、接收端频率调为</a:t>
            </a:r>
            <a:r>
              <a:rPr kumimoji="1" lang="en-US" altLang="zh-CN" sz="2400" dirty="0"/>
              <a:t>1.1GHz</a:t>
            </a:r>
            <a:r>
              <a:rPr kumimoji="1" lang="zh-CN" altLang="en-US" sz="2400" dirty="0"/>
              <a:t>的时候效果最好。</a:t>
            </a:r>
            <a:endParaRPr kumimoji="1" lang="en-US" altLang="zh-CN" sz="2400" dirty="0"/>
          </a:p>
          <a:p>
            <a:r>
              <a:rPr kumimoji="1" lang="zh-CN" altLang="en-US" sz="2400" dirty="0"/>
              <a:t>（他们的和为发射频率</a:t>
            </a:r>
            <a:r>
              <a:rPr kumimoji="1" lang="en-US" altLang="zh-CN" sz="2400" dirty="0"/>
              <a:t>2.4GHz</a:t>
            </a:r>
            <a:r>
              <a:rPr kumimoji="1" lang="zh-CN" altLang="en-US" sz="2400" dirty="0"/>
              <a:t>）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C51DC7A7-5D19-AD59-49D0-53CB50DFB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785724" y="-833417"/>
            <a:ext cx="13275768" cy="2701884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42F87644-2D5E-0518-1F24-4C0606635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633324" y="-681017"/>
            <a:ext cx="13275768" cy="2701884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3931999F-6008-AF1D-C866-ACA9253C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97" y="103823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搭建通信系统并测试验证</a:t>
            </a:r>
            <a:endParaRPr lang="en-HK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1676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97" y="103823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搭建通信系统并测试验证</a:t>
            </a:r>
            <a:endParaRPr lang="en-HK" b="1" dirty="0">
              <a:latin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BEF06-6C5E-4D6D-BAB5-E29349859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1" y="13960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文字传输结果</a:t>
            </a:r>
            <a:endParaRPr lang="en-HK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053A699-EA16-E47E-206C-858CE09B31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49" y="1877675"/>
            <a:ext cx="7772400" cy="419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82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8" name="22fc3abddf6c69a2d2a787975b878fd5">
            <a:hlinkClick r:id="" action="ppaction://media"/>
            <a:extLst>
              <a:ext uri="{FF2B5EF4-FFF2-40B4-BE49-F238E27FC236}">
                <a16:creationId xmlns:a16="http://schemas.microsoft.com/office/drawing/2014/main" id="{967A4AEE-BD13-B344-5723-BC5BCCAD09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06903" y="1234440"/>
            <a:ext cx="8778194" cy="4937622"/>
          </a:xfr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B98ED41B-EDA9-11D2-EA1D-4DF79A156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97" y="103823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搭建通信系统并测试验证</a:t>
            </a:r>
            <a:endParaRPr lang="en-HK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261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8C0392E5-D2D0-45CA-A471-2F523FA7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3866">
            <a:off x="-541884" y="1560614"/>
            <a:ext cx="13275768" cy="305710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F14AE29-80A1-4E4A-9662-811270F7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n-HK" dirty="0"/>
              <a:t>T</a:t>
            </a:r>
            <a:r>
              <a:rPr lang="en-US" altLang="zh-CN" dirty="0"/>
              <a:t>hanks For Watching</a:t>
            </a:r>
            <a:r>
              <a:rPr lang="zh-CN" altLang="en-US" dirty="0"/>
              <a:t>！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852606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97" y="103823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原理介绍</a:t>
            </a:r>
            <a:endParaRPr lang="en-HK" b="1" dirty="0">
              <a:latin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BEF06-6C5E-4D6D-BAB5-E29349859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1" y="13960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en-US" dirty="0">
                <a:latin typeface="+mn-ea"/>
              </a:rPr>
              <a:t>分支线耦合器</a:t>
            </a:r>
            <a:r>
              <a:rPr lang="zh-CN" altLang="en-US" dirty="0"/>
              <a:t>原理</a:t>
            </a:r>
            <a:endParaRPr lang="en-HK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09AAA83-F28C-37D4-91EB-BB6B4B5CBE00}"/>
              </a:ext>
            </a:extLst>
          </p:cNvPr>
          <p:cNvSpPr txBox="1"/>
          <p:nvPr/>
        </p:nvSpPr>
        <p:spPr>
          <a:xfrm>
            <a:off x="936439" y="2171356"/>
            <a:ext cx="1077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+mn-ea"/>
              </a:rPr>
              <a:t>分支线耦合器</a:t>
            </a:r>
            <a:r>
              <a:rPr lang="zh-CN" altLang="en-US" sz="2000" b="0" i="0" u="none" strike="noStrike" dirty="0">
                <a:effectLst/>
                <a:latin typeface="+mn-ea"/>
              </a:rPr>
              <a:t>常用于将输入信号分配到两个输出端口，并提供一定程度的功分和功合功能。其原理基础在于传输线的相位差和功率分配</a:t>
            </a:r>
            <a:r>
              <a:rPr kumimoji="1" lang="zh-CN" altLang="en-US" sz="2000" dirty="0">
                <a:latin typeface="+mn-ea"/>
              </a:rPr>
              <a:t>。</a:t>
            </a:r>
            <a:endParaRPr kumimoji="1" lang="en-US" altLang="zh-CN" sz="2000" dirty="0"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121891B-EB8A-3E6B-88A1-9A0DB14542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94" y="3159936"/>
            <a:ext cx="4266394" cy="209791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AF79183-8555-398E-693E-9C59C9BD0D30}"/>
              </a:ext>
            </a:extLst>
          </p:cNvPr>
          <p:cNvSpPr txBox="1"/>
          <p:nvPr/>
        </p:nvSpPr>
        <p:spPr>
          <a:xfrm>
            <a:off x="936439" y="2836667"/>
            <a:ext cx="5908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对于定向耦合器，通常由两个指标衡定：</a:t>
            </a:r>
            <a:endParaRPr kumimoji="1" lang="en-US" altLang="zh-CN" sz="2000" dirty="0"/>
          </a:p>
          <a:p>
            <a:r>
              <a:rPr kumimoji="1" lang="en-US" altLang="zh-CN" sz="2000" dirty="0"/>
              <a:t>a. </a:t>
            </a:r>
            <a:r>
              <a:rPr kumimoji="1" lang="zh-CN" altLang="en-US" sz="2000" dirty="0"/>
              <a:t>耦合度</a:t>
            </a:r>
            <a:r>
              <a:rPr kumimoji="1" lang="en-US" altLang="zh-CN" sz="2000" dirty="0"/>
              <a:t>C</a:t>
            </a:r>
            <a:r>
              <a:rPr kumimoji="1" lang="zh-CN" altLang="en-US" sz="2000" dirty="0"/>
              <a:t>，表征了耦合强弱，理想情况下</a:t>
            </a:r>
            <a:r>
              <a:rPr kumimoji="1" lang="en-US" altLang="zh-CN" sz="2000" dirty="0"/>
              <a:t>C=3dB</a:t>
            </a:r>
            <a:r>
              <a:rPr kumimoji="1" lang="zh-CN" altLang="en-US" sz="2000" dirty="0"/>
              <a:t>；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CF7249A-9812-A58A-D6A7-0703268CE9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91" y="3532513"/>
            <a:ext cx="2784764" cy="65399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0507648-DD94-CDE1-3E1D-B4D1D70E6067}"/>
              </a:ext>
            </a:extLst>
          </p:cNvPr>
          <p:cNvSpPr txBox="1"/>
          <p:nvPr/>
        </p:nvSpPr>
        <p:spPr>
          <a:xfrm>
            <a:off x="922342" y="4112651"/>
            <a:ext cx="6484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b. </a:t>
            </a:r>
            <a:r>
              <a:rPr kumimoji="1" lang="zh-CN" altLang="en-US" dirty="0">
                <a:latin typeface="+mn-ea"/>
              </a:rPr>
              <a:t>隔离度</a:t>
            </a:r>
            <a:r>
              <a:rPr kumimoji="1" lang="en-US" altLang="zh-CN" dirty="0">
                <a:latin typeface="+mn-ea"/>
              </a:rPr>
              <a:t>I</a:t>
            </a:r>
            <a:r>
              <a:rPr kumimoji="1" lang="zh-CN" altLang="en-US" dirty="0">
                <a:latin typeface="+mn-ea"/>
              </a:rPr>
              <a:t>，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+mn-ea"/>
              </a:rPr>
              <a:t>描述主路输入端口与耦合支路隔离端口关系，理想情况下，隔离端口无信号输出，隔离度为无穷大。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6EC0816-63B3-B087-B3A6-77FC026D35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91" y="4829870"/>
            <a:ext cx="2872406" cy="83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12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97" y="103823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原理介绍</a:t>
            </a:r>
            <a:endParaRPr lang="en-HK" b="1" dirty="0">
              <a:latin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BEF06-6C5E-4D6D-BAB5-E29349859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1" y="13960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）威尔金森功分器原理</a:t>
            </a:r>
            <a:endParaRPr lang="en-HK" dirty="0">
              <a:latin typeface="+mn-ea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4D9C38E-24A0-3C46-16B1-77F6E74364D7}"/>
              </a:ext>
            </a:extLst>
          </p:cNvPr>
          <p:cNvSpPr txBox="1"/>
          <p:nvPr/>
        </p:nvSpPr>
        <p:spPr>
          <a:xfrm>
            <a:off x="670931" y="1990099"/>
            <a:ext cx="686736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威尔金森功分器</a:t>
            </a:r>
            <a:r>
              <a:rPr lang="zh-CN" altLang="en-US" sz="2000" b="0" i="0" u="none" strike="noStrike" dirty="0">
                <a:solidFill>
                  <a:srgbClr val="444444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是一种被动微波器件，它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可以将输入的高频信号按照一定的比例分配到两个输出端口，同时保持良好的匹配阻抗。该器件能够实现功率的均匀分配，实现输入端口与输出端口之间的功率传输，并且具有相位平衡性与对称性。</a:t>
            </a:r>
            <a:endParaRPr kumimoji="1" lang="en-US" altLang="zh-CN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理想情况下，各个输出端口的输出功率之和等于输入端口功</a:t>
            </a:r>
          </a:p>
          <a:p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率，由于实际中存在损耗，会造成输出端口输出功率之和小</a:t>
            </a:r>
          </a:p>
          <a:p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于输入端口的输入功率。</a:t>
            </a:r>
            <a:endParaRPr kumimoji="1" lang="en-US" altLang="zh-CN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kumimoji="1" lang="en-US" altLang="zh-CN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在设计中，两段分支线的特性阻抗分别为：</a:t>
            </a:r>
            <a:endParaRPr kumimoji="1" lang="en-US" altLang="zh-CN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选择适当的隔离电阻，可以最大程度增加端口隔离度，减</a:t>
            </a:r>
          </a:p>
          <a:p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小相互耦合。隔离电阻与特性阻抗关系式为：</a:t>
            </a:r>
            <a:endParaRPr kumimoji="1" lang="en-US" altLang="zh-CN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A43FB41-6D99-18BE-3E70-9652710F0A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805" y="846718"/>
            <a:ext cx="4091023" cy="48269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35EEA5-BEDE-3CB7-F97E-FD8AE40662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190" y="4353719"/>
            <a:ext cx="1454574" cy="43098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B27384B-E0D1-B240-9981-20B111347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5115597"/>
            <a:ext cx="1122710" cy="29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1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97" y="103823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原理介绍</a:t>
            </a:r>
            <a:endParaRPr lang="en-HK" b="1" dirty="0">
              <a:latin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BEF06-6C5E-4D6D-BAB5-E29349859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22" y="1293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）微带天线原理</a:t>
            </a:r>
            <a:endParaRPr lang="en-HK" dirty="0">
              <a:latin typeface="+mn-ea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AB4174-4DC3-A7F8-A4E7-19845F495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83" y="1775315"/>
            <a:ext cx="7772400" cy="434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35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97" y="103823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原理介绍</a:t>
            </a:r>
            <a:endParaRPr lang="en-HK" b="1" dirty="0">
              <a:latin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BEF06-6C5E-4D6D-BAB5-E29349859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22" y="1293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）微带天线原理</a:t>
            </a:r>
            <a:endParaRPr lang="en-HK" dirty="0">
              <a:latin typeface="+mn-ea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F629E7-52AC-5555-AB1E-7B9CC8CB66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2" y="1741642"/>
            <a:ext cx="8473069" cy="413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20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97" y="103823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硬件设计</a:t>
            </a:r>
            <a:endParaRPr lang="en-HK" b="1" dirty="0">
              <a:latin typeface="+mj-ea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4FE43A-4521-1257-979B-31F82BA93A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73" y="2484423"/>
            <a:ext cx="11638854" cy="224395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0A6FEF1-3035-BB51-CF53-9932624B25B0}"/>
              </a:ext>
            </a:extLst>
          </p:cNvPr>
          <p:cNvSpPr txBox="1"/>
          <p:nvPr/>
        </p:nvSpPr>
        <p:spPr>
          <a:xfrm>
            <a:off x="5229922" y="173607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理论要求</a:t>
            </a:r>
          </a:p>
        </p:txBody>
      </p:sp>
    </p:spTree>
    <p:extLst>
      <p:ext uri="{BB962C8B-B14F-4D97-AF65-F5344CB8AC3E}">
        <p14:creationId xmlns:p14="http://schemas.microsoft.com/office/powerpoint/2010/main" val="409434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97" y="103823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硬件设计</a:t>
            </a:r>
            <a:endParaRPr lang="en-HK" b="1" dirty="0">
              <a:latin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BEF06-6C5E-4D6D-BAB5-E29349859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1" y="13960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2.4GHz</a:t>
            </a:r>
            <a:r>
              <a:rPr lang="zh-CN" altLang="en-US" dirty="0"/>
              <a:t>威尔金森功分器仿真结果</a:t>
            </a:r>
            <a:endParaRPr lang="en-HK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8" name="图片 7" descr="IMG_256">
            <a:extLst>
              <a:ext uri="{FF2B5EF4-FFF2-40B4-BE49-F238E27FC236}">
                <a16:creationId xmlns:a16="http://schemas.microsoft.com/office/drawing/2014/main" id="{AA45FF4B-5760-0D10-1BE2-F6ED2BC2E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440" y="1910054"/>
            <a:ext cx="4025854" cy="244409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 descr="IMG_256">
            <a:extLst>
              <a:ext uri="{FF2B5EF4-FFF2-40B4-BE49-F238E27FC236}">
                <a16:creationId xmlns:a16="http://schemas.microsoft.com/office/drawing/2014/main" id="{AC61C52F-CD81-7712-1B9D-ADCE93F95E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635" y="1910054"/>
            <a:ext cx="6801506" cy="381730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679B90-CD83-5795-3C23-4D002674F7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81" y="4358672"/>
            <a:ext cx="3980513" cy="2444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48B84B-054F-518F-965B-B66E0F640942}"/>
              </a:ext>
            </a:extLst>
          </p:cNvPr>
          <p:cNvSpPr txBox="1"/>
          <p:nvPr/>
        </p:nvSpPr>
        <p:spPr>
          <a:xfrm>
            <a:off x="6571349" y="5672983"/>
            <a:ext cx="441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S11&lt;-15dB, S22&lt;-15dB, S21&gt;-4dB, S32&lt;-20dB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39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97" y="103823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硬件设计</a:t>
            </a:r>
            <a:endParaRPr lang="en-HK" b="1" dirty="0">
              <a:latin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BEF06-6C5E-4D6D-BAB5-E29349859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1" y="13960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950MHz</a:t>
            </a:r>
            <a:r>
              <a:rPr lang="zh-CN" altLang="en-US" dirty="0"/>
              <a:t>威尔金森功分器仿真结果</a:t>
            </a:r>
            <a:endParaRPr lang="en-HK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3FD6D1E-A0E5-371C-FE52-FDDF3B4EC2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92" y="1865503"/>
            <a:ext cx="4357574" cy="237850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2CAB6B8-98E7-81C8-BF9E-E9177D9537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762" y="1887110"/>
            <a:ext cx="6402325" cy="359168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7D4E3CF-070A-5918-8AFA-AFB2FD4324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25" y="4332920"/>
            <a:ext cx="4357574" cy="237851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4AA79BA-1D13-D4E5-A744-FFFC4AF01DC7}"/>
              </a:ext>
            </a:extLst>
          </p:cNvPr>
          <p:cNvSpPr txBox="1"/>
          <p:nvPr/>
        </p:nvSpPr>
        <p:spPr>
          <a:xfrm>
            <a:off x="6480222" y="5478792"/>
            <a:ext cx="4418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S11&lt;-15dB,S22&lt;-15dB, S21&gt;-4dB, S32&lt;-20dB</a:t>
            </a:r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CCB7E37-17FC-5D1C-4C8E-0CF4B42F0A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806" y="2420608"/>
            <a:ext cx="1695450" cy="1207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8883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670</Words>
  <Application>Microsoft Macintosh PowerPoint</Application>
  <PresentationFormat>宽屏</PresentationFormat>
  <Paragraphs>97</Paragraphs>
  <Slides>24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DengXian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原理介绍</vt:lpstr>
      <vt:lpstr>原理介绍</vt:lpstr>
      <vt:lpstr>原理介绍</vt:lpstr>
      <vt:lpstr>原理介绍</vt:lpstr>
      <vt:lpstr>硬件设计</vt:lpstr>
      <vt:lpstr>硬件设计</vt:lpstr>
      <vt:lpstr>硬件设计</vt:lpstr>
      <vt:lpstr>硬件设计</vt:lpstr>
      <vt:lpstr>硬件设计</vt:lpstr>
      <vt:lpstr>硬件设计</vt:lpstr>
      <vt:lpstr>VNA测试所制作PCB</vt:lpstr>
      <vt:lpstr>VNA测试所制作PCB</vt:lpstr>
      <vt:lpstr>VNA测试所制作PCB</vt:lpstr>
      <vt:lpstr>VNA测试所制作PCB</vt:lpstr>
      <vt:lpstr>VNA测试所制作PCB</vt:lpstr>
      <vt:lpstr>VNA测试所制作PCB</vt:lpstr>
      <vt:lpstr>VNA测试所制作PCB</vt:lpstr>
      <vt:lpstr>搭建通信系统并测试验证</vt:lpstr>
      <vt:lpstr>搭建通信系统并测试验证</vt:lpstr>
      <vt:lpstr>搭建通信系统并测试验证</vt:lpstr>
      <vt:lpstr>搭建通信系统并测试验证</vt:lpstr>
      <vt:lpstr>Thanks For Watching！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SUSTech heyStudio</dc:creator>
  <cp:lastModifiedBy>caozihui</cp:lastModifiedBy>
  <cp:revision>11</cp:revision>
  <dcterms:created xsi:type="dcterms:W3CDTF">2019-10-15T12:44:47Z</dcterms:created>
  <dcterms:modified xsi:type="dcterms:W3CDTF">2024-01-05T03:53:31Z</dcterms:modified>
</cp:coreProperties>
</file>